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4" r:id="rId19"/>
    <p:sldId id="298" r:id="rId20"/>
    <p:sldId id="299" r:id="rId21"/>
    <p:sldId id="300" r:id="rId22"/>
    <p:sldId id="301" r:id="rId23"/>
    <p:sldId id="303" r:id="rId24"/>
    <p:sldId id="305" r:id="rId25"/>
    <p:sldId id="304" r:id="rId26"/>
    <p:sldId id="306" r:id="rId27"/>
    <p:sldId id="307" r:id="rId28"/>
    <p:sldId id="309" r:id="rId29"/>
    <p:sldId id="311" r:id="rId30"/>
    <p:sldId id="321" r:id="rId31"/>
    <p:sldId id="322" r:id="rId32"/>
    <p:sldId id="323" r:id="rId33"/>
    <p:sldId id="324" r:id="rId34"/>
    <p:sldId id="316" r:id="rId35"/>
    <p:sldId id="312" r:id="rId36"/>
    <p:sldId id="313" r:id="rId37"/>
    <p:sldId id="314" r:id="rId38"/>
    <p:sldId id="317" r:id="rId39"/>
    <p:sldId id="315" r:id="rId40"/>
    <p:sldId id="310" r:id="rId41"/>
    <p:sldId id="318" r:id="rId42"/>
    <p:sldId id="319" r:id="rId43"/>
    <p:sldId id="328" r:id="rId44"/>
    <p:sldId id="329" r:id="rId45"/>
    <p:sldId id="331" r:id="rId46"/>
    <p:sldId id="326" r:id="rId47"/>
    <p:sldId id="327" r:id="rId48"/>
    <p:sldId id="332" r:id="rId49"/>
    <p:sldId id="333" r:id="rId50"/>
    <p:sldId id="334" r:id="rId51"/>
    <p:sldId id="335" r:id="rId52"/>
    <p:sldId id="337" r:id="rId53"/>
    <p:sldId id="339" r:id="rId54"/>
    <p:sldId id="340" r:id="rId55"/>
    <p:sldId id="341" r:id="rId56"/>
    <p:sldId id="342" r:id="rId57"/>
    <p:sldId id="277" r:id="rId58"/>
    <p:sldId id="288" r:id="rId59"/>
    <p:sldId id="265" r:id="rId6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11/03/2018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11/03/2018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11/03/2018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11/03/2018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11/03/2018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11/03/2018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11/03/2018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11/03/2018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caldiabogota.gov.co/sisjur/normas/Norma1.jsp?i=3449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apid7/metasploitable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s://www.owasp.org/index.php/Main_P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ecom.org/mirror/OSSTMM.3.pdf" TargetMode="External"/><Relationship Id="rId5" Type="http://schemas.openxmlformats.org/officeDocument/2006/relationships/hyperlink" Target="https://www.owasp.org/index.php/Main_Page" TargetMode="External"/><Relationship Id="rId4" Type="http://schemas.openxmlformats.org/officeDocument/2006/relationships/hyperlink" Target="http://nvlpubs.nist.gov/nistpubs/Legacy/SP/nistspecialpublication800-115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2.bp.blogspot.com/-FX00EIt6W2o/UwyrmFmcy0I/AAAAAAAABM4/H2AZ7SAAvvs/s1600/sql.jpg" TargetMode="External"/><Relationship Id="rId3" Type="http://schemas.openxmlformats.org/officeDocument/2006/relationships/hyperlink" Target="https://mobile.alphacoders.com/d_161/wallpaper/630507/Video-Game-Watch-Dogs-Wallpapers" TargetMode="External"/><Relationship Id="rId7" Type="http://schemas.openxmlformats.org/officeDocument/2006/relationships/hyperlink" Target="http://ciberseguridad.digital/sql-injection/" TargetMode="External"/><Relationship Id="rId2" Type="http://schemas.openxmlformats.org/officeDocument/2006/relationships/hyperlink" Target="https://www.slideshare.net/arohan6/ethical-hacking-640186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nots.com/what-is-http/" TargetMode="External"/><Relationship Id="rId5" Type="http://schemas.openxmlformats.org/officeDocument/2006/relationships/hyperlink" Target="https://es.wikipedia.org/wiki/Modelo_OSI" TargetMode="External"/><Relationship Id="rId10" Type="http://schemas.openxmlformats.org/officeDocument/2006/relationships/hyperlink" Target="http://www.mobileapplicationdevelopments.in/mobile-application-development/web-application/" TargetMode="External"/><Relationship Id="rId4" Type="http://schemas.openxmlformats.org/officeDocument/2006/relationships/hyperlink" Target="https://docs.trafficserver.apache.org/en/5.3.x/admin/reverse-proxy-http-redirects.en.html" TargetMode="External"/><Relationship Id="rId9" Type="http://schemas.openxmlformats.org/officeDocument/2006/relationships/hyperlink" Target="https://snyk.io/blog/xss-attacks-the-next-wave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Viewing HTTP Request and Response in Google Chrome">
            <a:extLst>
              <a:ext uri="{FF2B5EF4-FFF2-40B4-BE49-F238E27FC236}">
                <a16:creationId xmlns:a16="http://schemas.microsoft.com/office/drawing/2014/main" id="{2E987964-6B6E-4340-96AB-62E0FBD8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57350"/>
            <a:ext cx="10001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5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2050" name="Picture 2" descr="Resultado de imagen para shenl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2" y="613316"/>
            <a:ext cx="4086787" cy="28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ame of thrones dr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61" y="3474067"/>
            <a:ext cx="3996461" cy="26624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yu gi oh dragon az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6" y="2043691"/>
            <a:ext cx="2321370" cy="33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1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" y="737755"/>
            <a:ext cx="10880436" cy="612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9E4197-70DD-4541-B92B-241B5B359E6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26710" y="1970203"/>
            <a:ext cx="5367779" cy="297039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2018.1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6CE872-B769-430C-84A2-7C7E13F0C0E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kali linux">
            <a:extLst>
              <a:ext uri="{FF2B5EF4-FFF2-40B4-BE49-F238E27FC236}">
                <a16:creationId xmlns:a16="http://schemas.microsoft.com/office/drawing/2014/main" id="{FCC63CD3-2A0E-4B6E-BE06-9111B663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Resultado de imagen para metasploitable">
            <a:extLst>
              <a:ext uri="{FF2B5EF4-FFF2-40B4-BE49-F238E27FC236}">
                <a16:creationId xmlns:a16="http://schemas.microsoft.com/office/drawing/2014/main" id="{2C390379-82D0-4744-96CC-CC6F71A9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2" y="2130804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Entornos básicos de pruebas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 recomienda trabajar en modo </a:t>
            </a:r>
            <a:r>
              <a:rPr lang="es-CO" sz="44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host </a:t>
            </a:r>
            <a:r>
              <a:rPr lang="es-CO" sz="44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only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decir, aislar la máquina virtual de cualquier red externa.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37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1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8F51F6D4-2C38-4A92-86F9-373CE7AD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1" y="2324070"/>
            <a:ext cx="5466667" cy="36857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FE8B100-0346-48B4-BC8C-D96A4A92CCD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owas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50" y="2776451"/>
            <a:ext cx="6020138" cy="21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3B6892-8105-4A8A-A3AD-D983A9B6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59" y="1153828"/>
            <a:ext cx="6998681" cy="52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8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F22DD9-91E1-48AC-900D-183195B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2292E9-0F8C-4898-8D61-65E1F27B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68" y="1483813"/>
            <a:ext cx="6824841" cy="3952460"/>
          </a:xfrm>
          <a:prstGeom prst="rect">
            <a:avLst/>
          </a:prstGeom>
        </p:spPr>
      </p:pic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859A0B26-4BEA-4EC2-998F-3520C3CBE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1" y="2114657"/>
            <a:ext cx="4532882" cy="3056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98E18C-ECD6-4F87-98C9-CF3344366C3D}"/>
              </a:ext>
            </a:extLst>
          </p:cNvPr>
          <p:cNvSpPr/>
          <p:nvPr/>
        </p:nvSpPr>
        <p:spPr>
          <a:xfrm>
            <a:off x="418066" y="4452161"/>
            <a:ext cx="100806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0CE7E0-C094-4054-A1AC-A9F7F496BC0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pic>
        <p:nvPicPr>
          <p:cNvPr id="6" name="Picture 6" descr="Resultado de imagen para google summer of code">
            <a:extLst>
              <a:ext uri="{FF2B5EF4-FFF2-40B4-BE49-F238E27FC236}">
                <a16:creationId xmlns:a16="http://schemas.microsoft.com/office/drawing/2014/main" id="{0FE7A31B-E564-41E7-AF85-A14D2D47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29" y="1263975"/>
            <a:ext cx="3590827" cy="35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BAD661-6852-4649-9666-2C7DB5E91F42}"/>
              </a:ext>
            </a:extLst>
          </p:cNvPr>
          <p:cNvSpPr/>
          <p:nvPr/>
        </p:nvSpPr>
        <p:spPr>
          <a:xfrm>
            <a:off x="4187312" y="5073134"/>
            <a:ext cx="405521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300" dirty="0">
                <a:solidFill>
                  <a:schemeClr val="bg1">
                    <a:lumMod val="95000"/>
                  </a:schemeClr>
                </a:solidFill>
              </a:rPr>
              <a:t>http://honeynet.org/node/1370</a:t>
            </a:r>
          </a:p>
        </p:txBody>
      </p:sp>
    </p:spTree>
    <p:extLst>
      <p:ext uri="{BB962C8B-B14F-4D97-AF65-F5344CB8AC3E}">
        <p14:creationId xmlns:p14="http://schemas.microsoft.com/office/powerpoint/2010/main" val="385313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negociar con el cliente. Existen tres tipos de análisis que dependen de la cantidad de información que se tenga del objetivo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Las páginas web son sitios que contienen documentos estáticos o dinámicos; dependiendo de lo anterior, el flujo de información entre el servidor y el buscador web será unidireccional o bidireccional.  </a:t>
            </a:r>
          </a:p>
        </p:txBody>
      </p:sp>
      <p:pic>
        <p:nvPicPr>
          <p:cNvPr id="10244" name="Picture 4" descr="Resultado de imagen para web application">
            <a:extLst>
              <a:ext uri="{FF2B5EF4-FFF2-40B4-BE49-F238E27FC236}">
                <a16:creationId xmlns:a16="http://schemas.microsoft.com/office/drawing/2014/main" id="{3C1A5B6F-3F4E-46F6-A12A-7298BC6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9" y="1560352"/>
            <a:ext cx="3840454" cy="377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3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de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266" name="Picture 2" descr="Imagen relacionada">
            <a:extLst>
              <a:ext uri="{FF2B5EF4-FFF2-40B4-BE49-F238E27FC236}">
                <a16:creationId xmlns:a16="http://schemas.microsoft.com/office/drawing/2014/main" id="{25FF1DA6-45CE-4793-AD43-FAE69B62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2" y="2250388"/>
            <a:ext cx="5117363" cy="315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08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e infraestructura que soporta la aplicación web.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290" name="Picture 2" descr="Resultado de imagen para frontend backend web">
            <a:extLst>
              <a:ext uri="{FF2B5EF4-FFF2-40B4-BE49-F238E27FC236}">
                <a16:creationId xmlns:a16="http://schemas.microsoft.com/office/drawing/2014/main" id="{EEAC9795-2247-46A9-B4AE-760E02FD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7" y="1560352"/>
            <a:ext cx="5161123" cy="516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2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316" name="Picture 4" descr="Resultado de imagen para frontend backend web">
            <a:extLst>
              <a:ext uri="{FF2B5EF4-FFF2-40B4-BE49-F238E27FC236}">
                <a16:creationId xmlns:a16="http://schemas.microsoft.com/office/drawing/2014/main" id="{F389802A-FA27-412C-B6C7-5F7938F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20" y="1753141"/>
            <a:ext cx="8597344" cy="35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A21818-41C2-42AE-B2E1-DA28FC654806}"/>
              </a:ext>
            </a:extLst>
          </p:cNvPr>
          <p:cNvSpPr txBox="1"/>
          <p:nvPr/>
        </p:nvSpPr>
        <p:spPr>
          <a:xfrm>
            <a:off x="6627302" y="313822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C00000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68262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lenguaje que permite la gestión de base de datos </a:t>
            </a:r>
            <a:r>
              <a:rPr lang="es-CO" sz="3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relacionales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</a:t>
            </a:r>
          </a:p>
          <a:p>
            <a:pPr marL="0" indent="0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 modelo relacional esta basado en la lógica de predicados y en la teoría de conjuntos.  </a:t>
            </a:r>
          </a:p>
        </p:txBody>
      </p:sp>
      <p:pic>
        <p:nvPicPr>
          <p:cNvPr id="1026" name="Picture 2" descr="Sintaxis DELETE en SQL">
            <a:extLst>
              <a:ext uri="{FF2B5EF4-FFF2-40B4-BE49-F238E27FC236}">
                <a16:creationId xmlns:a16="http://schemas.microsoft.com/office/drawing/2014/main" id="{96022345-B6A8-406F-B185-DA6A905D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Ventajas: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Garantiza la integridad referencial, es decir, se puede eliminar más de un registro relacionado dependiente.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Provee mecanismos que evitan la duplicidad de la información.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22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Desventajas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Deficiente con datos no estructurados, por ejemplo, multimedia y información geográfica. 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18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NoSQL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 diferencia de las BD relacionales, esta tecnología ofrece la capacidad de almacenar grandes volúmenes de información.</a:t>
            </a:r>
          </a:p>
        </p:txBody>
      </p:sp>
      <p:pic>
        <p:nvPicPr>
          <p:cNvPr id="2050" name="Picture 2" descr="Resultado de imagen">
            <a:extLst>
              <a:ext uri="{FF2B5EF4-FFF2-40B4-BE49-F238E27FC236}">
                <a16:creationId xmlns:a16="http://schemas.microsoft.com/office/drawing/2014/main" id="{4072F231-DA4B-4022-A285-AC05E753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9" y="2290713"/>
            <a:ext cx="5835939" cy="22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3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Select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Delete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Update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Between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From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Group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While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DB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Union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Alter Table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Table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59E899-F440-4ACB-AE85-0734E06E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/>
          </a:p>
        </p:txBody>
      </p:sp>
      <p:pic>
        <p:nvPicPr>
          <p:cNvPr id="5122" name="Picture 2" descr="Resultado de imagen para CODECADEMY">
            <a:extLst>
              <a:ext uri="{FF2B5EF4-FFF2-40B4-BE49-F238E27FC236}">
                <a16:creationId xmlns:a16="http://schemas.microsoft.com/office/drawing/2014/main" id="{D27DBEE7-FBAD-4E20-B0EE-C4500F8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5017022"/>
            <a:ext cx="3882110" cy="13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edx">
            <a:extLst>
              <a:ext uri="{FF2B5EF4-FFF2-40B4-BE49-F238E27FC236}">
                <a16:creationId xmlns:a16="http://schemas.microsoft.com/office/drawing/2014/main" id="{9100C304-D2D4-45CC-AB51-AF35070F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54" y="4455303"/>
            <a:ext cx="4009237" cy="190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w3schools">
            <a:extLst>
              <a:ext uri="{FF2B5EF4-FFF2-40B4-BE49-F238E27FC236}">
                <a16:creationId xmlns:a16="http://schemas.microsoft.com/office/drawing/2014/main" id="{E70C77E1-A16D-4108-BFE6-7488B51C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2896736"/>
            <a:ext cx="5238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coursera">
            <a:extLst>
              <a:ext uri="{FF2B5EF4-FFF2-40B4-BE49-F238E27FC236}">
                <a16:creationId xmlns:a16="http://schemas.microsoft.com/office/drawing/2014/main" id="{D65F2763-2810-4E72-B3D7-65F41C0E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92" y="2796355"/>
            <a:ext cx="6448125" cy="129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para platzi">
            <a:extLst>
              <a:ext uri="{FF2B5EF4-FFF2-40B4-BE49-F238E27FC236}">
                <a16:creationId xmlns:a16="http://schemas.microsoft.com/office/drawing/2014/main" id="{53CBC6DB-3D7D-4084-9516-81CF38EB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91" y="1501956"/>
            <a:ext cx="3800825" cy="12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5F14BDC-95AA-4400-B3AD-19EDD3890F2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MOC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Massive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Open Online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Course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81DD21-01A4-46BD-A02F-B8C810162BAE}"/>
              </a:ext>
            </a:extLst>
          </p:cNvPr>
          <p:cNvSpPr/>
          <p:nvPr/>
        </p:nvSpPr>
        <p:spPr>
          <a:xfrm>
            <a:off x="1392020" y="4015228"/>
            <a:ext cx="296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321826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Ataques SQL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Injection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base de datos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30" name="Picture 6" descr="http://ciberseguridad.digital/wp-content/uploads/2017/04/sqlinjection2-696x366.png">
            <a:extLst>
              <a:ext uri="{FF2B5EF4-FFF2-40B4-BE49-F238E27FC236}">
                <a16:creationId xmlns:a16="http://schemas.microsoft.com/office/drawing/2014/main" id="{8A0F28D3-E263-45CE-B604-EDEF385F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9" y="2375554"/>
            <a:ext cx="5414348" cy="28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Agregar sentencias SQL a parámetros no controlados de las aplicaciones web, por ejemplo, formularios de registro, campos tipo 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input,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textarea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hidden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5827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Cross-site Scripting (xss)">
            <a:extLst>
              <a:ext uri="{FF2B5EF4-FFF2-40B4-BE49-F238E27FC236}">
                <a16:creationId xmlns:a16="http://schemas.microsoft.com/office/drawing/2014/main" id="{1BD3554A-8EBA-4F7A-AC42-8AB80B58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" y="2248250"/>
            <a:ext cx="4473292" cy="25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B8D5ECB-944E-4456-9564-901CDEEB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Este ataque web tiene como objetivo afectar o obtener información de los usuarios de una aplicación web, específicamente, a través de inyección de código en vulnerabilidades del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(por ejemplo,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VBScript, HTML, ActiveX)</a:t>
            </a:r>
          </a:p>
        </p:txBody>
      </p:sp>
    </p:spTree>
    <p:extLst>
      <p:ext uri="{BB962C8B-B14F-4D97-AF65-F5344CB8AC3E}">
        <p14:creationId xmlns:p14="http://schemas.microsoft.com/office/powerpoint/2010/main" val="193252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220" name="Picture 4" descr="Resultado de imagen para xss">
            <a:extLst>
              <a:ext uri="{FF2B5EF4-FFF2-40B4-BE49-F238E27FC236}">
                <a16:creationId xmlns:a16="http://schemas.microsoft.com/office/drawing/2014/main" id="{71E7B965-B766-4405-B765-A9F70331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1598653"/>
            <a:ext cx="6391177" cy="46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8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programa de código abierto para el rastreo de equipos, puertos, servicios y sistemas operativos de una infraestructura de TI. </a:t>
            </a: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https://nmap.org/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9B8A9168-A14B-4D04-860C-5B847C36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50122"/>
            <a:ext cx="4126577" cy="27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47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7F3E7C-B91E-4E77-88C9-568D8C6E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2" y="1141121"/>
            <a:ext cx="6664956" cy="53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5CEA0-1A5C-41E9-8DD0-57CC7EAB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93" y="1046478"/>
            <a:ext cx="6710213" cy="54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1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metasploit">
            <a:extLst>
              <a:ext uri="{FF2B5EF4-FFF2-40B4-BE49-F238E27FC236}">
                <a16:creationId xmlns:a16="http://schemas.microsoft.com/office/drawing/2014/main" id="{AA4381FE-FA23-41CB-82E2-99DE0F7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1" y="2317897"/>
            <a:ext cx="4309944" cy="202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una plataforma que código abierto que provee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 interesados de la seguridad informática con el fin que pueda auditar la protección de los sistemas informáticos.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software que tiene como objetivo explotar la vulnerabilidad de un software específico. 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código que permite controlar de forma remota un sistema.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0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Ejecutar la consola de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msfconsole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Listar los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 módulos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search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F4D5E-6DD4-4C42-871D-D4E09FAF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87" y="3826904"/>
            <a:ext cx="5249851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48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Para seleccionar uno de la lista, escriba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use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luego el nombre de la ruta completa.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8D9C0B-F571-457B-948D-9A9C6E40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84" y="2694134"/>
            <a:ext cx="6699057" cy="38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4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Cada herramienta presenta sus propias configuraciones, para verlas digite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show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options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Luego, configure el RHOST con los datos del servicio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postgresql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980B9A-9590-42A4-BD07-89475B9D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6" y="3310654"/>
            <a:ext cx="5084827" cy="35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Enumeración: el objetivo es hacer un mapeo de la arquitectura del objetivo ya sea utilizando herramientas como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hping3.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50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Una vez terminadas las configuraciones digite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235ABA-07FB-4AD9-9538-EB01EAFB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74" y="2482795"/>
            <a:ext cx="6020059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Abra una nueva terminal y conecte al servicio de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 los datos obtenidos.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9316EF7-6910-4D9D-B0C5-F194825F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477" y="3159723"/>
            <a:ext cx="4740271" cy="31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Hagamos el mismo ejercicio pero ahora con la base de datos MySQL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78D02E-6B32-4A99-A15D-013E23B9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2606645"/>
            <a:ext cx="4804126" cy="3932267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CBB89CF-F72B-4A17-BD30-B0F795003B07}"/>
              </a:ext>
            </a:extLst>
          </p:cNvPr>
          <p:cNvCxnSpPr/>
          <p:nvPr/>
        </p:nvCxnSpPr>
        <p:spPr>
          <a:xfrm>
            <a:off x="5541778" y="5794744"/>
            <a:ext cx="3827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175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CBB89CF-F72B-4A17-BD30-B0F795003B07}"/>
              </a:ext>
            </a:extLst>
          </p:cNvPr>
          <p:cNvCxnSpPr/>
          <p:nvPr/>
        </p:nvCxnSpPr>
        <p:spPr>
          <a:xfrm>
            <a:off x="5541778" y="5794744"/>
            <a:ext cx="3827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5446C2F-D2B0-4D13-8CC4-3F68D856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68" y="921828"/>
            <a:ext cx="7931802" cy="5815489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9A4F5D9-BD25-4591-95EE-FC3F9B6DDCCC}"/>
              </a:ext>
            </a:extLst>
          </p:cNvPr>
          <p:cNvCxnSpPr/>
          <p:nvPr/>
        </p:nvCxnSpPr>
        <p:spPr>
          <a:xfrm flipH="1">
            <a:off x="6568580" y="2424418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9F9B4FA-63F5-43C1-9501-C8BA80605B28}"/>
              </a:ext>
            </a:extLst>
          </p:cNvPr>
          <p:cNvCxnSpPr/>
          <p:nvPr/>
        </p:nvCxnSpPr>
        <p:spPr>
          <a:xfrm flipH="1">
            <a:off x="8388292" y="3856137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E71ACCA-BE8A-4751-BD39-907D0B3A99D2}"/>
              </a:ext>
            </a:extLst>
          </p:cNvPr>
          <p:cNvCxnSpPr/>
          <p:nvPr/>
        </p:nvCxnSpPr>
        <p:spPr>
          <a:xfrm flipH="1">
            <a:off x="7207542" y="4304950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F2D7D54-5E7A-44E5-890C-A5D607249B33}"/>
              </a:ext>
            </a:extLst>
          </p:cNvPr>
          <p:cNvCxnSpPr/>
          <p:nvPr/>
        </p:nvCxnSpPr>
        <p:spPr>
          <a:xfrm flipH="1">
            <a:off x="6568580" y="4623732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10DECFE-4718-4503-914C-E954D6A984EA}"/>
              </a:ext>
            </a:extLst>
          </p:cNvPr>
          <p:cNvCxnSpPr/>
          <p:nvPr/>
        </p:nvCxnSpPr>
        <p:spPr>
          <a:xfrm flipH="1">
            <a:off x="6670646" y="5169016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rir llave 12">
            <a:extLst>
              <a:ext uri="{FF2B5EF4-FFF2-40B4-BE49-F238E27FC236}">
                <a16:creationId xmlns:a16="http://schemas.microsoft.com/office/drawing/2014/main" id="{67836650-3476-4176-B3D7-439DF9868928}"/>
              </a:ext>
            </a:extLst>
          </p:cNvPr>
          <p:cNvSpPr/>
          <p:nvPr/>
        </p:nvSpPr>
        <p:spPr>
          <a:xfrm>
            <a:off x="6493079" y="5033394"/>
            <a:ext cx="75501" cy="28820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0631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CBB89CF-F72B-4A17-BD30-B0F795003B07}"/>
              </a:ext>
            </a:extLst>
          </p:cNvPr>
          <p:cNvCxnSpPr/>
          <p:nvPr/>
        </p:nvCxnSpPr>
        <p:spPr>
          <a:xfrm>
            <a:off x="5541778" y="5794744"/>
            <a:ext cx="3827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9A4F5D9-BD25-4591-95EE-FC3F9B6DDCCC}"/>
              </a:ext>
            </a:extLst>
          </p:cNvPr>
          <p:cNvCxnSpPr/>
          <p:nvPr/>
        </p:nvCxnSpPr>
        <p:spPr>
          <a:xfrm flipH="1">
            <a:off x="6568580" y="2424418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9F9B4FA-63F5-43C1-9501-C8BA80605B28}"/>
              </a:ext>
            </a:extLst>
          </p:cNvPr>
          <p:cNvCxnSpPr/>
          <p:nvPr/>
        </p:nvCxnSpPr>
        <p:spPr>
          <a:xfrm flipH="1">
            <a:off x="8388292" y="3856137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E71ACCA-BE8A-4751-BD39-907D0B3A99D2}"/>
              </a:ext>
            </a:extLst>
          </p:cNvPr>
          <p:cNvCxnSpPr/>
          <p:nvPr/>
        </p:nvCxnSpPr>
        <p:spPr>
          <a:xfrm flipH="1">
            <a:off x="7207542" y="4304950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F2D7D54-5E7A-44E5-890C-A5D607249B33}"/>
              </a:ext>
            </a:extLst>
          </p:cNvPr>
          <p:cNvCxnSpPr/>
          <p:nvPr/>
        </p:nvCxnSpPr>
        <p:spPr>
          <a:xfrm flipH="1">
            <a:off x="6568580" y="4623732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10DECFE-4718-4503-914C-E954D6A984EA}"/>
              </a:ext>
            </a:extLst>
          </p:cNvPr>
          <p:cNvCxnSpPr/>
          <p:nvPr/>
        </p:nvCxnSpPr>
        <p:spPr>
          <a:xfrm flipH="1">
            <a:off x="6670646" y="5169016"/>
            <a:ext cx="4446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rir llave 12">
            <a:extLst>
              <a:ext uri="{FF2B5EF4-FFF2-40B4-BE49-F238E27FC236}">
                <a16:creationId xmlns:a16="http://schemas.microsoft.com/office/drawing/2014/main" id="{67836650-3476-4176-B3D7-439DF9868928}"/>
              </a:ext>
            </a:extLst>
          </p:cNvPr>
          <p:cNvSpPr/>
          <p:nvPr/>
        </p:nvSpPr>
        <p:spPr>
          <a:xfrm>
            <a:off x="6493079" y="5033394"/>
            <a:ext cx="75501" cy="28820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C9EE3C-5346-4D0D-A474-DCCC6D57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46" y="1342239"/>
            <a:ext cx="7534399" cy="45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5340994-210B-4ABE-B377-6A77B3FBB58F}"/>
              </a:ext>
            </a:extLst>
          </p:cNvPr>
          <p:cNvSpPr/>
          <p:nvPr/>
        </p:nvSpPr>
        <p:spPr>
          <a:xfrm>
            <a:off x="5109783" y="1783552"/>
            <a:ext cx="65421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mysql -h </a:t>
            </a:r>
            <a:r>
              <a:rPr lang="nl-NL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ip</a:t>
            </a:r>
            <a:r>
              <a:rPr lang="nl-NL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-u </a:t>
            </a:r>
            <a:r>
              <a:rPr lang="nl-NL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username</a:t>
            </a:r>
            <a:r>
              <a:rPr lang="nl-NL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-p </a:t>
            </a:r>
            <a:r>
              <a:rPr lang="nl-NL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endParaRPr lang="es-CO" sz="3000" b="1" i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B9219B-DA3C-4D27-B75B-EC35441B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19" y="2636939"/>
            <a:ext cx="5161504" cy="34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87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5340994-210B-4ABE-B377-6A77B3FBB58F}"/>
              </a:ext>
            </a:extLst>
          </p:cNvPr>
          <p:cNvSpPr/>
          <p:nvPr/>
        </p:nvSpPr>
        <p:spPr>
          <a:xfrm>
            <a:off x="5857277" y="1783551"/>
            <a:ext cx="52485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Select load_file(‘/etc/passwd’)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94E39A-9719-4238-A8B0-C8E72E34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5611"/>
            <a:ext cx="4771109" cy="38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Ramos, Antonio.,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Barberto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C.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Marugan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D., &amp; Gonzáles I. Hacking y seguridad de páginas web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Bibliografía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3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https://www.slideshare.net/arohan6/ethical-hacking-64018689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https://mobile.alphacoders.com/d_161/wallpaper/630507/Video-Game-Watch-Dogs-Wallpapers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https://docs.trafficserver.apache.org/en/5.3.x/admin/reverse-proxy-http-redirects.en.html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https://es.wikipedia.org/wiki/Modelo_OSI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https://www.webnots.com/what-is-http/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7"/>
              </a:rPr>
              <a:t>http://ciberseguridad.digital/sql-injection/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8"/>
              </a:rPr>
              <a:t>http://2.bp.blogspot.com/-FX00EIt6W2o/UwyrmFmcy0I/AAAAAAAABM4/H2AZ7SAAvvs/s1600/sql.jpg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9"/>
              </a:rPr>
              <a:t>https://snyk.io/blog/xss-attacks-the-next-wave/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10"/>
              </a:rPr>
              <a:t>http://www.mobileapplicationdevelopments.in/mobile-application-development/web-application/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https://www.tonymarston.net/php-mysql/an-end-to-end-ecommerce-solution-requires-more-than-a-fancy-website.html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58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09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Análisis: reconocimiento de las vulnerabilidades. Algunas herramientas,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Nessus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Acunetix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AppScan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Explotación: se utilizan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contra los servicios y aplicaciones vulnerables detectados en las previas etapas. Elevación de privilegios e intentar mantener el acceso (por ejemplo,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backdoors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rootkits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24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Documentación: Se describen paso a paso el proceso realizado y los resultados obtenidos. Finalmente, el documento debería tener los consejos para dar solución a las vulnerabilidades detectadas y cómo mejorar la línea de defensa del sistema. 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0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43FEA-DE91-4B08-A1FE-10341293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1026" name="Picture 2" descr="Resultado de imagen para what do hackers do">
            <a:extLst>
              <a:ext uri="{FF2B5EF4-FFF2-40B4-BE49-F238E27FC236}">
                <a16:creationId xmlns:a16="http://schemas.microsoft.com/office/drawing/2014/main" id="{A8346B95-D2A5-4F13-8425-724F2333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01" y="1016997"/>
            <a:ext cx="8601080" cy="483979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7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ttp">
            <a:extLst>
              <a:ext uri="{FF2B5EF4-FFF2-40B4-BE49-F238E27FC236}">
                <a16:creationId xmlns:a16="http://schemas.microsoft.com/office/drawing/2014/main" id="{5B3E5CC5-DDE3-4620-A005-7C1A80C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4" y="3205908"/>
            <a:ext cx="5662288" cy="22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37C795-0089-48D5-B32F-53A5546190A3}"/>
              </a:ext>
            </a:extLst>
          </p:cNvPr>
          <p:cNvSpPr txBox="1"/>
          <p:nvPr/>
        </p:nvSpPr>
        <p:spPr>
          <a:xfrm>
            <a:off x="0" y="1028105"/>
            <a:ext cx="12089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HyperText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Transfer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protocolo de la capa de aplicación del modelo OSI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Resultado de imagen para modelo osi">
            <a:extLst>
              <a:ext uri="{FF2B5EF4-FFF2-40B4-BE49-F238E27FC236}">
                <a16:creationId xmlns:a16="http://schemas.microsoft.com/office/drawing/2014/main" id="{F67F1C75-6B91-4274-8450-5747547F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2078231"/>
            <a:ext cx="3827585" cy="4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1437</Words>
  <Application>Microsoft Office PowerPoint</Application>
  <PresentationFormat>Panorámica</PresentationFormat>
  <Paragraphs>246</Paragraphs>
  <Slides>59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157</cp:revision>
  <dcterms:created xsi:type="dcterms:W3CDTF">2017-09-04T21:29:19Z</dcterms:created>
  <dcterms:modified xsi:type="dcterms:W3CDTF">2018-03-12T04:23:38Z</dcterms:modified>
</cp:coreProperties>
</file>